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94660"/>
  </p:normalViewPr>
  <p:slideViewPr>
    <p:cSldViewPr snapToGrid="0">
      <p:cViewPr varScale="1">
        <p:scale>
          <a:sx n="103" d="100"/>
          <a:sy n="103" d="100"/>
        </p:scale>
        <p:origin x="108"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[Book1]Sheet2!PivotTable17</c:name>
    <c:fmtId val="7"/>
  </c:pivotSource>
  <c:chart>
    <c:title>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ivotFmts>
      <c:pivotFmt>
        <c:idx val="0"/>
        <c:spPr>
          <a:solidFill>
            <a:schemeClr val="accent2"/>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2"/>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2"/>
          </a:solidFill>
          <a:ln w="19050">
            <a:solidFill>
              <a:schemeClr val="lt1"/>
            </a:solidFill>
          </a:ln>
          <a:effectLst/>
        </c:spPr>
      </c:pivotFmt>
      <c:pivotFmt>
        <c:idx val="3"/>
        <c:spPr>
          <a:solidFill>
            <a:schemeClr val="accent2"/>
          </a:solidFill>
          <a:ln w="19050">
            <a:solidFill>
              <a:schemeClr val="lt1"/>
            </a:solidFill>
          </a:ln>
          <a:effectLst/>
        </c:spPr>
      </c:pivotFmt>
      <c:pivotFmt>
        <c:idx val="4"/>
        <c:spPr>
          <a:solidFill>
            <a:schemeClr val="accent2"/>
          </a:solidFill>
          <a:ln w="19050">
            <a:solidFill>
              <a:schemeClr val="lt1"/>
            </a:solidFill>
          </a:ln>
          <a:effectLst/>
        </c:spPr>
      </c:pivotFmt>
      <c:pivotFmt>
        <c:idx val="5"/>
        <c:spPr>
          <a:solidFill>
            <a:schemeClr val="accent2"/>
          </a:solidFill>
          <a:ln w="19050">
            <a:solidFill>
              <a:schemeClr val="lt1"/>
            </a:solidFill>
          </a:ln>
          <a:effectLst/>
        </c:spPr>
      </c:pivotFmt>
      <c:pivotFmt>
        <c:idx val="6"/>
        <c:spPr>
          <a:solidFill>
            <a:schemeClr val="accent2"/>
          </a:solidFill>
          <a:ln w="19050">
            <a:solidFill>
              <a:schemeClr val="lt1"/>
            </a:solidFill>
          </a:ln>
          <a:effectLst/>
        </c:spPr>
      </c:pivotFmt>
      <c:pivotFmt>
        <c:idx val="7"/>
        <c:spPr>
          <a:solidFill>
            <a:schemeClr val="accent2"/>
          </a:solidFill>
          <a:ln w="19050">
            <a:solidFill>
              <a:schemeClr val="lt1"/>
            </a:solidFill>
          </a:ln>
          <a:effectLst/>
        </c:spPr>
      </c:pivotFmt>
      <c:pivotFmt>
        <c:idx val="8"/>
        <c:spPr>
          <a:solidFill>
            <a:schemeClr val="accent2"/>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2"/>
          </a:solidFill>
          <a:ln w="19050">
            <a:solidFill>
              <a:schemeClr val="lt1"/>
            </a:solidFill>
          </a:ln>
          <a:effectLst/>
        </c:spPr>
      </c:pivotFmt>
      <c:pivotFmt>
        <c:idx val="10"/>
        <c:spPr>
          <a:solidFill>
            <a:schemeClr val="accent2"/>
          </a:solidFill>
          <a:ln w="19050">
            <a:solidFill>
              <a:schemeClr val="lt1"/>
            </a:solidFill>
          </a:ln>
          <a:effectLst/>
        </c:spPr>
      </c:pivotFmt>
      <c:pivotFmt>
        <c:idx val="11"/>
        <c:spPr>
          <a:solidFill>
            <a:schemeClr val="accent2"/>
          </a:solidFill>
          <a:ln w="19050">
            <a:solidFill>
              <a:schemeClr val="lt1"/>
            </a:solidFill>
          </a:ln>
          <a:effectLst/>
        </c:spPr>
      </c:pivotFmt>
      <c:pivotFmt>
        <c:idx val="12"/>
        <c:spPr>
          <a:solidFill>
            <a:schemeClr val="accent2"/>
          </a:solidFill>
          <a:ln w="19050">
            <a:solidFill>
              <a:schemeClr val="lt1"/>
            </a:solidFill>
          </a:ln>
          <a:effectLst/>
        </c:spPr>
      </c:pivotFmt>
      <c:pivotFmt>
        <c:idx val="13"/>
        <c:spPr>
          <a:solidFill>
            <a:schemeClr val="accent2"/>
          </a:solidFill>
          <a:ln w="19050">
            <a:solidFill>
              <a:schemeClr val="lt1"/>
            </a:solidFill>
          </a:ln>
          <a:effectLst/>
        </c:spPr>
      </c:pivotFmt>
      <c:pivotFmt>
        <c:idx val="14"/>
        <c:spPr>
          <a:solidFill>
            <a:schemeClr val="accent2"/>
          </a:solidFill>
          <a:ln w="19050">
            <a:solidFill>
              <a:schemeClr val="lt1"/>
            </a:solidFill>
          </a:ln>
          <a:effectLst/>
        </c:spPr>
      </c:pivotFmt>
    </c:pivotFmts>
    <c:plotArea>
      <c:layout/>
      <c:pieChart>
        <c:varyColors val="1"/>
        <c:ser>
          <c:idx val="0"/>
          <c:order val="0"/>
          <c:tx>
            <c:strRef>
              <c:f>Sheet2!$B$3</c:f>
              <c:strCache>
                <c:ptCount val="1"/>
                <c:pt idx="0">
                  <c:v>Total</c:v>
                </c:pt>
              </c:strCache>
            </c:strRef>
          </c:tx>
          <c:dPt>
            <c:idx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4A14-4A1A-A2C0-A0724DD31F08}"/>
              </c:ext>
            </c:extLst>
          </c:dPt>
          <c:dPt>
            <c:idx val="1"/>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4A14-4A1A-A2C0-A0724DD31F08}"/>
              </c:ext>
            </c:extLst>
          </c:dPt>
          <c:dPt>
            <c:idx val="2"/>
            <c:bubble3D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4A14-4A1A-A2C0-A0724DD31F08}"/>
              </c:ext>
            </c:extLst>
          </c:dPt>
          <c:dPt>
            <c:idx val="3"/>
            <c:bubble3D val="0"/>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4A14-4A1A-A2C0-A0724DD31F08}"/>
              </c:ext>
            </c:extLst>
          </c:dPt>
          <c:dPt>
            <c:idx val="4"/>
            <c:bubble3D val="0"/>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9-4A14-4A1A-A2C0-A0724DD31F08}"/>
              </c:ext>
            </c:extLst>
          </c:dPt>
          <c:dPt>
            <c:idx val="5"/>
            <c:bubble3D val="0"/>
            <c:spPr>
              <a:gradFill rotWithShape="1">
                <a:gsLst>
                  <a:gs pos="0">
                    <a:schemeClr val="accent6">
                      <a:lumMod val="60000"/>
                      <a:satMod val="103000"/>
                      <a:lumMod val="102000"/>
                      <a:tint val="94000"/>
                    </a:schemeClr>
                  </a:gs>
                  <a:gs pos="50000">
                    <a:schemeClr val="accent6">
                      <a:lumMod val="60000"/>
                      <a:satMod val="110000"/>
                      <a:lumMod val="100000"/>
                      <a:shade val="100000"/>
                    </a:schemeClr>
                  </a:gs>
                  <a:gs pos="100000">
                    <a:schemeClr val="accent6">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B-4A14-4A1A-A2C0-A0724DD31F08}"/>
              </c:ext>
            </c:extLst>
          </c:dPt>
          <c:cat>
            <c:strRef>
              <c:f>Sheet2!$A$4:$A$10</c:f>
              <c:strCache>
                <c:ptCount val="6"/>
                <c:pt idx="0">
                  <c:v>Don't Know</c:v>
                </c:pt>
                <c:pt idx="1">
                  <c:v>Extremely Likely</c:v>
                </c:pt>
                <c:pt idx="2">
                  <c:v>Extremely Unlikely</c:v>
                </c:pt>
                <c:pt idx="3">
                  <c:v>Likely</c:v>
                </c:pt>
                <c:pt idx="4">
                  <c:v>Neither likely nor unlikely</c:v>
                </c:pt>
                <c:pt idx="5">
                  <c:v>Unlikely</c:v>
                </c:pt>
              </c:strCache>
            </c:strRef>
          </c:cat>
          <c:val>
            <c:numRef>
              <c:f>Sheet2!$B$4:$B$10</c:f>
              <c:numCache>
                <c:formatCode>General</c:formatCode>
                <c:ptCount val="6"/>
                <c:pt idx="0">
                  <c:v>1</c:v>
                </c:pt>
                <c:pt idx="1">
                  <c:v>54</c:v>
                </c:pt>
                <c:pt idx="2">
                  <c:v>1</c:v>
                </c:pt>
                <c:pt idx="3">
                  <c:v>10</c:v>
                </c:pt>
                <c:pt idx="4">
                  <c:v>2</c:v>
                </c:pt>
                <c:pt idx="5">
                  <c:v>1</c:v>
                </c:pt>
              </c:numCache>
            </c:numRef>
          </c:val>
          <c:extLst>
            <c:ext xmlns:c16="http://schemas.microsoft.com/office/drawing/2014/chart" uri="{C3380CC4-5D6E-409C-BE32-E72D297353CC}">
              <c16:uniqueId val="{0000000C-4A14-4A1A-A2C0-A0724DD31F08}"/>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2260306492937811"/>
          <c:y val="0.22203862686976444"/>
          <c:w val="0.36143948742667781"/>
          <c:h val="0.710309197205576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accent5">
            <a:lumMod val="60000"/>
            <a:lumOff val="40000"/>
          </a:schemeClr>
        </a:gs>
        <a:gs pos="50000">
          <a:schemeClr val="accent2">
            <a:satMod val="110000"/>
            <a:lumMod val="100000"/>
            <a:shade val="100000"/>
          </a:schemeClr>
        </a:gs>
        <a:gs pos="100000">
          <a:schemeClr val="accent2">
            <a:lumMod val="99000"/>
            <a:satMod val="120000"/>
            <a:shade val="78000"/>
          </a:schemeClr>
        </a:gs>
      </a:gsLst>
      <a:lin ang="5400000" scaled="0"/>
      <a:tileRect/>
    </a:grad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3E4A6-177B-D290-8FD9-59ABF8E1B1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34DCCDD-A523-D4B8-2136-D7736893E8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1C573A-DAF2-29B4-A5DE-C11169DD56E5}"/>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5" name="Footer Placeholder 4">
            <a:extLst>
              <a:ext uri="{FF2B5EF4-FFF2-40B4-BE49-F238E27FC236}">
                <a16:creationId xmlns:a16="http://schemas.microsoft.com/office/drawing/2014/main" id="{F9E5620C-7237-AD64-509A-FDAFCE4215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B2497E-5863-DF6A-FF8A-8E799A74C7FC}"/>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231996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0B380-C76A-A45D-A4F4-4A01FB8713B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4BE0CF-94F4-51E1-2022-11731DD10D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A5A1FE-9B5B-C561-34E8-252F964127AE}"/>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5" name="Footer Placeholder 4">
            <a:extLst>
              <a:ext uri="{FF2B5EF4-FFF2-40B4-BE49-F238E27FC236}">
                <a16:creationId xmlns:a16="http://schemas.microsoft.com/office/drawing/2014/main" id="{218ACD85-5F7B-8A8B-4694-79F6F4480E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FD5D49-B928-0764-9137-1074574EF028}"/>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2993091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A82BD1-C95D-F147-86F6-7F1DD4BA3E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102485-F360-4BF1-FAA0-04E812BE47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318EEC-F79B-A0BF-0701-41D02B93F05E}"/>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5" name="Footer Placeholder 4">
            <a:extLst>
              <a:ext uri="{FF2B5EF4-FFF2-40B4-BE49-F238E27FC236}">
                <a16:creationId xmlns:a16="http://schemas.microsoft.com/office/drawing/2014/main" id="{DC9F22BF-FA89-C942-94A6-538DC6C13C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1773D3-A171-CFB3-8BB6-2948FCE20C51}"/>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424791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AE41-C943-3BCD-1959-4280D006668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3DBE6A-B72B-D79A-6277-428BE1814B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AF6A2E-7E23-4CBF-1717-1C73122CD6BB}"/>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5" name="Footer Placeholder 4">
            <a:extLst>
              <a:ext uri="{FF2B5EF4-FFF2-40B4-BE49-F238E27FC236}">
                <a16:creationId xmlns:a16="http://schemas.microsoft.com/office/drawing/2014/main" id="{CC01894E-1D7F-CF29-81AB-E73A374991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8C74FE-76D3-380D-1156-8AB1D624908F}"/>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2172637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E9375-36DA-D18D-825B-7D6FC89F57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46608D2-1638-AFB8-4BF0-3C987866CD5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1F1401-B713-65AB-E020-30A4A0CE563D}"/>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5" name="Footer Placeholder 4">
            <a:extLst>
              <a:ext uri="{FF2B5EF4-FFF2-40B4-BE49-F238E27FC236}">
                <a16:creationId xmlns:a16="http://schemas.microsoft.com/office/drawing/2014/main" id="{B16AE4DE-AF1E-B9C8-43CC-A66A821E64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F5C8B2-AB34-9E94-1BCC-6BC350FF6B96}"/>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991756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0CB57-273E-1B9A-DCEF-77B7BC2ED0B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890FB0-CC67-9808-9FCB-4A235E3BD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D87C3B-ABE9-CC71-E35A-9DEECD803F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E38E43-0895-45FC-3FC1-36873C0169AB}"/>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6" name="Footer Placeholder 5">
            <a:extLst>
              <a:ext uri="{FF2B5EF4-FFF2-40B4-BE49-F238E27FC236}">
                <a16:creationId xmlns:a16="http://schemas.microsoft.com/office/drawing/2014/main" id="{440811E5-983C-0B73-2E68-4231B8B5C9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FB8E1F-BAA5-B3CD-527C-A5727464765E}"/>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3667417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2BB26-3815-4806-93E9-CE76F6A8CE0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788968-264F-34AF-E57E-60EFC17246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DC116D-C452-1B21-DDF3-DEACF30AEB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793225-2D0C-4EA7-AF8C-64B5BBB4B8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BBDCE6-05F7-E66C-2A22-D43B87A989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23875BD-508D-D9FB-9C0F-2C936B9A3BD6}"/>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8" name="Footer Placeholder 7">
            <a:extLst>
              <a:ext uri="{FF2B5EF4-FFF2-40B4-BE49-F238E27FC236}">
                <a16:creationId xmlns:a16="http://schemas.microsoft.com/office/drawing/2014/main" id="{B9FC8840-79BE-0C0F-06D9-8E3A3343B4C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415B80-E18B-09CC-504D-078C5F8B1548}"/>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165710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12C2-DD4E-1F80-B416-F8280385D7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EADA6A-363E-BEAA-C5C8-5AA5D6878020}"/>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4" name="Footer Placeholder 3">
            <a:extLst>
              <a:ext uri="{FF2B5EF4-FFF2-40B4-BE49-F238E27FC236}">
                <a16:creationId xmlns:a16="http://schemas.microsoft.com/office/drawing/2014/main" id="{5F412911-4D96-84E6-35B0-C434C8DDC12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17D867D-8B15-9F73-7B25-02BC04A5BFC1}"/>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1832101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A53E6F-AECC-E687-32EE-D9FCCB9690FE}"/>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3" name="Footer Placeholder 2">
            <a:extLst>
              <a:ext uri="{FF2B5EF4-FFF2-40B4-BE49-F238E27FC236}">
                <a16:creationId xmlns:a16="http://schemas.microsoft.com/office/drawing/2014/main" id="{F46C4655-50F6-0AAE-9D31-AA2745D6233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1239F7-EFE4-3AB3-ADAB-3AFC7E3C36FB}"/>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104425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4B34A-DFC9-A6AD-661F-3EDA754695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43EDDF4-F38F-2005-D266-00B7DF51BA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356565-0ED1-ADEB-F1DA-586D2ED2B7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5C818D-4556-FE47-1141-B29401A75C85}"/>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6" name="Footer Placeholder 5">
            <a:extLst>
              <a:ext uri="{FF2B5EF4-FFF2-40B4-BE49-F238E27FC236}">
                <a16:creationId xmlns:a16="http://schemas.microsoft.com/office/drawing/2014/main" id="{16C69884-736A-F5F9-0C69-8CC8F4C6EA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1DBC6A3-B257-2F7C-A0CF-C7D6650675C1}"/>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256277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49329-C0C0-A787-C9AB-64BCC8311E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222D7A-A4FB-0A92-8DEF-5FC81F11CA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ACAE0AC-BECA-2559-EF70-7900E1193C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68C599-9FFD-D6CC-043C-9EB9B19FDAD8}"/>
              </a:ext>
            </a:extLst>
          </p:cNvPr>
          <p:cNvSpPr>
            <a:spLocks noGrp="1"/>
          </p:cNvSpPr>
          <p:nvPr>
            <p:ph type="dt" sz="half" idx="10"/>
          </p:nvPr>
        </p:nvSpPr>
        <p:spPr/>
        <p:txBody>
          <a:bodyPr/>
          <a:lstStyle/>
          <a:p>
            <a:fld id="{EFAC356A-8542-4371-A45E-D55C45E7D4ED}" type="datetimeFigureOut">
              <a:rPr lang="en-GB" smtClean="0"/>
              <a:t>05/03/2025</a:t>
            </a:fld>
            <a:endParaRPr lang="en-GB"/>
          </a:p>
        </p:txBody>
      </p:sp>
      <p:sp>
        <p:nvSpPr>
          <p:cNvPr id="6" name="Footer Placeholder 5">
            <a:extLst>
              <a:ext uri="{FF2B5EF4-FFF2-40B4-BE49-F238E27FC236}">
                <a16:creationId xmlns:a16="http://schemas.microsoft.com/office/drawing/2014/main" id="{A0D201D1-1968-FC99-9755-1289307261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FEA8E0-7C19-202A-204F-1E655ABFEF45}"/>
              </a:ext>
            </a:extLst>
          </p:cNvPr>
          <p:cNvSpPr>
            <a:spLocks noGrp="1"/>
          </p:cNvSpPr>
          <p:nvPr>
            <p:ph type="sldNum" sz="quarter" idx="12"/>
          </p:nvPr>
        </p:nvSpPr>
        <p:spPr/>
        <p:txBody>
          <a:bodyPr/>
          <a:lstStyle/>
          <a:p>
            <a:fld id="{25E7DB3A-D06C-43F9-A56D-F26BDB1ECAF6}" type="slidenum">
              <a:rPr lang="en-GB" smtClean="0"/>
              <a:t>‹#›</a:t>
            </a:fld>
            <a:endParaRPr lang="en-GB"/>
          </a:p>
        </p:txBody>
      </p:sp>
    </p:spTree>
    <p:extLst>
      <p:ext uri="{BB962C8B-B14F-4D97-AF65-F5344CB8AC3E}">
        <p14:creationId xmlns:p14="http://schemas.microsoft.com/office/powerpoint/2010/main" val="8836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B00260-132B-A3AF-135B-3EF83D466C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7E901C-0AF2-BDE8-F6F6-84B0CE412F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47C71C-7646-2A97-A54C-DE44407D96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FAC356A-8542-4371-A45E-D55C45E7D4ED}" type="datetimeFigureOut">
              <a:rPr lang="en-GB" smtClean="0"/>
              <a:t>05/03/2025</a:t>
            </a:fld>
            <a:endParaRPr lang="en-GB"/>
          </a:p>
        </p:txBody>
      </p:sp>
      <p:sp>
        <p:nvSpPr>
          <p:cNvPr id="5" name="Footer Placeholder 4">
            <a:extLst>
              <a:ext uri="{FF2B5EF4-FFF2-40B4-BE49-F238E27FC236}">
                <a16:creationId xmlns:a16="http://schemas.microsoft.com/office/drawing/2014/main" id="{F68C0892-0E28-B3B7-2C84-3845187570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92E3AEE-6D87-F477-2703-0AE76593B3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5E7DB3A-D06C-43F9-A56D-F26BDB1ECAF6}" type="slidenum">
              <a:rPr lang="en-GB" smtClean="0"/>
              <a:t>‹#›</a:t>
            </a:fld>
            <a:endParaRPr lang="en-GB"/>
          </a:p>
        </p:txBody>
      </p:sp>
    </p:spTree>
    <p:extLst>
      <p:ext uri="{BB962C8B-B14F-4D97-AF65-F5344CB8AC3E}">
        <p14:creationId xmlns:p14="http://schemas.microsoft.com/office/powerpoint/2010/main" val="229140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17AB6324-9ABD-9099-4BA3-2D5E69793853}"/>
              </a:ext>
            </a:extLst>
          </p:cNvPr>
          <p:cNvSpPr/>
          <p:nvPr/>
        </p:nvSpPr>
        <p:spPr>
          <a:xfrm rot="666688">
            <a:off x="8733734" y="5486076"/>
            <a:ext cx="3356517" cy="1106557"/>
          </a:xfrm>
          <a:prstGeom prst="ellipse">
            <a:avLst/>
          </a:prstGeom>
          <a:solidFill>
            <a:srgbClr val="00B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p>
        </p:txBody>
      </p:sp>
      <p:sp>
        <p:nvSpPr>
          <p:cNvPr id="12" name="Oval 11">
            <a:extLst>
              <a:ext uri="{FF2B5EF4-FFF2-40B4-BE49-F238E27FC236}">
                <a16:creationId xmlns:a16="http://schemas.microsoft.com/office/drawing/2014/main" id="{4943731A-EEA7-08E9-B2D0-F0843E855E11}"/>
              </a:ext>
            </a:extLst>
          </p:cNvPr>
          <p:cNvSpPr/>
          <p:nvPr/>
        </p:nvSpPr>
        <p:spPr>
          <a:xfrm rot="20696032">
            <a:off x="-118971" y="5608367"/>
            <a:ext cx="4548553" cy="1106557"/>
          </a:xfrm>
          <a:prstGeom prst="ellipse">
            <a:avLst/>
          </a:prstGeom>
          <a:solidFill>
            <a:srgbClr val="00B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p>
        </p:txBody>
      </p:sp>
      <p:graphicFrame>
        <p:nvGraphicFramePr>
          <p:cNvPr id="4" name="Chart 3">
            <a:extLst>
              <a:ext uri="{FF2B5EF4-FFF2-40B4-BE49-F238E27FC236}">
                <a16:creationId xmlns:a16="http://schemas.microsoft.com/office/drawing/2014/main" id="{18169501-6983-BF27-2BB6-29609095240A}"/>
              </a:ext>
            </a:extLst>
          </p:cNvPr>
          <p:cNvGraphicFramePr>
            <a:graphicFrameLocks/>
          </p:cNvGraphicFramePr>
          <p:nvPr>
            <p:extLst>
              <p:ext uri="{D42A27DB-BD31-4B8C-83A1-F6EECF244321}">
                <p14:modId xmlns:p14="http://schemas.microsoft.com/office/powerpoint/2010/main" val="278268701"/>
              </p:ext>
            </p:extLst>
          </p:nvPr>
        </p:nvGraphicFramePr>
        <p:xfrm>
          <a:off x="3412912" y="2003379"/>
          <a:ext cx="5623482" cy="3440396"/>
        </p:xfrm>
        <a:graphic>
          <a:graphicData uri="http://schemas.openxmlformats.org/drawingml/2006/chart">
            <c:chart xmlns:c="http://schemas.openxmlformats.org/drawingml/2006/chart" xmlns:r="http://schemas.openxmlformats.org/officeDocument/2006/relationships" r:id="rId2"/>
          </a:graphicData>
        </a:graphic>
      </p:graphicFrame>
      <p:sp>
        <p:nvSpPr>
          <p:cNvPr id="24" name="Rectangle: Rounded Corners 23">
            <a:extLst>
              <a:ext uri="{FF2B5EF4-FFF2-40B4-BE49-F238E27FC236}">
                <a16:creationId xmlns:a16="http://schemas.microsoft.com/office/drawing/2014/main" id="{C54DB7F7-18BA-39B3-5EF8-BCAE6C3694EE}"/>
              </a:ext>
            </a:extLst>
          </p:cNvPr>
          <p:cNvSpPr/>
          <p:nvPr/>
        </p:nvSpPr>
        <p:spPr>
          <a:xfrm rot="20944275">
            <a:off x="289692" y="3566769"/>
            <a:ext cx="2414432" cy="806666"/>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GB"/>
          </a:p>
        </p:txBody>
      </p:sp>
      <p:sp>
        <p:nvSpPr>
          <p:cNvPr id="20" name="Rectangle: Beveled 19">
            <a:extLst>
              <a:ext uri="{FF2B5EF4-FFF2-40B4-BE49-F238E27FC236}">
                <a16:creationId xmlns:a16="http://schemas.microsoft.com/office/drawing/2014/main" id="{E879B3A4-6D7E-3468-A7D7-0C0C90EFF68C}"/>
              </a:ext>
            </a:extLst>
          </p:cNvPr>
          <p:cNvSpPr/>
          <p:nvPr/>
        </p:nvSpPr>
        <p:spPr>
          <a:xfrm rot="20722692">
            <a:off x="704256" y="5125419"/>
            <a:ext cx="2035535" cy="540925"/>
          </a:xfrm>
          <a:prstGeom prst="beve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9CEF51CF-9453-B8DE-41E8-BD26188C80DD}"/>
              </a:ext>
            </a:extLst>
          </p:cNvPr>
          <p:cNvSpPr/>
          <p:nvPr/>
        </p:nvSpPr>
        <p:spPr>
          <a:xfrm rot="20227575">
            <a:off x="146640" y="2061572"/>
            <a:ext cx="3096746" cy="1240823"/>
          </a:xfrm>
          <a:prstGeom prst="round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ED4B92E1-4A20-285B-086B-A07321EC7C81}"/>
              </a:ext>
            </a:extLst>
          </p:cNvPr>
          <p:cNvSpPr>
            <a:spLocks noGrp="1"/>
          </p:cNvSpPr>
          <p:nvPr>
            <p:ph type="ctrTitle"/>
          </p:nvPr>
        </p:nvSpPr>
        <p:spPr>
          <a:xfrm>
            <a:off x="1885996" y="164770"/>
            <a:ext cx="9144000" cy="1784829"/>
          </a:xfrm>
        </p:spPr>
        <p:txBody>
          <a:bodyPr/>
          <a:lstStyle/>
          <a:p>
            <a:r>
              <a:rPr lang="en-GB" dirty="0"/>
              <a:t>Friends and Family Test Results</a:t>
            </a:r>
          </a:p>
        </p:txBody>
      </p:sp>
      <p:sp>
        <p:nvSpPr>
          <p:cNvPr id="3" name="Subtitle 2">
            <a:extLst>
              <a:ext uri="{FF2B5EF4-FFF2-40B4-BE49-F238E27FC236}">
                <a16:creationId xmlns:a16="http://schemas.microsoft.com/office/drawing/2014/main" id="{F09D7F7F-E4BC-E4EA-2B56-A66B9C398A68}"/>
              </a:ext>
            </a:extLst>
          </p:cNvPr>
          <p:cNvSpPr>
            <a:spLocks noGrp="1"/>
          </p:cNvSpPr>
          <p:nvPr>
            <p:ph type="subTitle" idx="1"/>
          </p:nvPr>
        </p:nvSpPr>
        <p:spPr>
          <a:xfrm>
            <a:off x="1311756" y="2033368"/>
            <a:ext cx="6366934" cy="538538"/>
          </a:xfrm>
        </p:spPr>
        <p:txBody>
          <a:bodyPr/>
          <a:lstStyle/>
          <a:p>
            <a:r>
              <a:rPr lang="en-GB" dirty="0">
                <a:solidFill>
                  <a:schemeClr val="bg1"/>
                </a:solidFill>
              </a:rPr>
              <a:t>February 2025 </a:t>
            </a:r>
          </a:p>
        </p:txBody>
      </p:sp>
      <p:pic>
        <p:nvPicPr>
          <p:cNvPr id="6" name="Picture 5" descr="A group of people with text&#10;&#10;AI-generated content may be incorrect.">
            <a:extLst>
              <a:ext uri="{FF2B5EF4-FFF2-40B4-BE49-F238E27FC236}">
                <a16:creationId xmlns:a16="http://schemas.microsoft.com/office/drawing/2014/main" id="{2CCEE095-533D-FBF8-5256-915A04BA69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801" y="126471"/>
            <a:ext cx="2182866" cy="1655762"/>
          </a:xfrm>
          <a:prstGeom prst="rect">
            <a:avLst/>
          </a:prstGeom>
        </p:spPr>
      </p:pic>
      <p:sp>
        <p:nvSpPr>
          <p:cNvPr id="7" name="TextBox 6">
            <a:extLst>
              <a:ext uri="{FF2B5EF4-FFF2-40B4-BE49-F238E27FC236}">
                <a16:creationId xmlns:a16="http://schemas.microsoft.com/office/drawing/2014/main" id="{61B6E717-C321-1CB9-F1A3-EBC5836C6CFF}"/>
              </a:ext>
            </a:extLst>
          </p:cNvPr>
          <p:cNvSpPr txBox="1"/>
          <p:nvPr/>
        </p:nvSpPr>
        <p:spPr>
          <a:xfrm rot="20201961">
            <a:off x="146641" y="2058074"/>
            <a:ext cx="2968296" cy="1200329"/>
          </a:xfrm>
          <a:prstGeom prst="rect">
            <a:avLst/>
          </a:prstGeom>
          <a:noFill/>
        </p:spPr>
        <p:txBody>
          <a:bodyPr wrap="square" rtlCol="0">
            <a:spAutoFit/>
          </a:bodyPr>
          <a:lstStyle/>
          <a:p>
            <a:r>
              <a:rPr lang="en-GB" sz="1200" b="0" i="0" u="none" strike="noStrike" dirty="0" err="1">
                <a:solidFill>
                  <a:srgbClr val="000000"/>
                </a:solidFill>
                <a:effectLst/>
                <a:latin typeface="Calibri" panose="020F0502020204030204" pitchFamily="34" charset="0"/>
              </a:rPr>
              <a:t>Gps</a:t>
            </a:r>
            <a:r>
              <a:rPr lang="en-GB" sz="1200" b="0" i="0" u="none" strike="noStrike" dirty="0">
                <a:solidFill>
                  <a:srgbClr val="000000"/>
                </a:solidFill>
                <a:effectLst/>
                <a:latin typeface="Calibri" panose="020F0502020204030204" pitchFamily="34" charset="0"/>
              </a:rPr>
              <a:t> &amp; nurses are Kind &amp; considerate towards their patients. Try to do as much as they are able to do for you. Never had any problems with anything, receptionist are always welcoming and go out of their to help with any issues or concerns. Thankyou </a:t>
            </a:r>
            <a:endParaRPr lang="en-GB" sz="1200" dirty="0"/>
          </a:p>
        </p:txBody>
      </p:sp>
      <p:sp>
        <p:nvSpPr>
          <p:cNvPr id="11" name="TextBox 10">
            <a:extLst>
              <a:ext uri="{FF2B5EF4-FFF2-40B4-BE49-F238E27FC236}">
                <a16:creationId xmlns:a16="http://schemas.microsoft.com/office/drawing/2014/main" id="{7813CBF7-0FB2-501D-FCA3-BA1FB472CF8B}"/>
              </a:ext>
            </a:extLst>
          </p:cNvPr>
          <p:cNvSpPr txBox="1"/>
          <p:nvPr/>
        </p:nvSpPr>
        <p:spPr>
          <a:xfrm rot="20582404">
            <a:off x="315685" y="5692947"/>
            <a:ext cx="3643003" cy="830997"/>
          </a:xfrm>
          <a:prstGeom prst="rect">
            <a:avLst/>
          </a:prstGeom>
          <a:noFill/>
        </p:spPr>
        <p:txBody>
          <a:bodyPr wrap="square">
            <a:spAutoFit/>
          </a:bodyPr>
          <a:lstStyle/>
          <a:p>
            <a:r>
              <a:rPr lang="en-GB" sz="1200" b="1" i="0" u="none" strike="noStrike" dirty="0">
                <a:solidFill>
                  <a:srgbClr val="000000"/>
                </a:solidFill>
                <a:effectLst/>
                <a:latin typeface="Calibri" panose="020F0502020204030204" pitchFamily="34" charset="0"/>
              </a:rPr>
              <a:t>I can honestly say the care and service from this surgery I have received is first class. I’ve had numerous problems and the doctors have got me sorted out with the correct people for my needs. </a:t>
            </a:r>
            <a:endParaRPr lang="en-GB" sz="1200" b="1" dirty="0"/>
          </a:p>
        </p:txBody>
      </p:sp>
      <p:sp>
        <p:nvSpPr>
          <p:cNvPr id="15" name="TextBox 14">
            <a:extLst>
              <a:ext uri="{FF2B5EF4-FFF2-40B4-BE49-F238E27FC236}">
                <a16:creationId xmlns:a16="http://schemas.microsoft.com/office/drawing/2014/main" id="{8BA8E71A-9772-185D-28B4-CF761954A6C1}"/>
              </a:ext>
            </a:extLst>
          </p:cNvPr>
          <p:cNvSpPr txBox="1"/>
          <p:nvPr/>
        </p:nvSpPr>
        <p:spPr>
          <a:xfrm rot="20902733">
            <a:off x="636542" y="4425728"/>
            <a:ext cx="2379784" cy="461665"/>
          </a:xfrm>
          <a:prstGeom prst="rect">
            <a:avLst/>
          </a:prstGeom>
          <a:noFill/>
        </p:spPr>
        <p:txBody>
          <a:bodyPr wrap="square">
            <a:spAutoFit/>
          </a:bodyPr>
          <a:lstStyle/>
          <a:p>
            <a:r>
              <a:rPr lang="en-GB" sz="1200" b="0" i="0" u="none" strike="noStrike" dirty="0">
                <a:solidFill>
                  <a:srgbClr val="000000"/>
                </a:solidFill>
                <a:effectLst/>
                <a:latin typeface="Calibri" panose="020F0502020204030204" pitchFamily="34" charset="0"/>
              </a:rPr>
              <a:t>Friendly by name and friendly by nature </a:t>
            </a:r>
            <a:endParaRPr lang="en-GB" sz="1200" dirty="0"/>
          </a:p>
        </p:txBody>
      </p:sp>
      <p:sp>
        <p:nvSpPr>
          <p:cNvPr id="19" name="TextBox 18">
            <a:extLst>
              <a:ext uri="{FF2B5EF4-FFF2-40B4-BE49-F238E27FC236}">
                <a16:creationId xmlns:a16="http://schemas.microsoft.com/office/drawing/2014/main" id="{A0678BC5-FC61-9912-50FE-A9A45F1FB657}"/>
              </a:ext>
            </a:extLst>
          </p:cNvPr>
          <p:cNvSpPr txBox="1"/>
          <p:nvPr/>
        </p:nvSpPr>
        <p:spPr>
          <a:xfrm rot="20680366">
            <a:off x="681850" y="5167581"/>
            <a:ext cx="2170649" cy="276999"/>
          </a:xfrm>
          <a:prstGeom prst="rect">
            <a:avLst/>
          </a:prstGeom>
          <a:noFill/>
        </p:spPr>
        <p:txBody>
          <a:bodyPr wrap="square">
            <a:spAutoFit/>
          </a:bodyPr>
          <a:lstStyle/>
          <a:p>
            <a:r>
              <a:rPr lang="en-GB" sz="1200" b="0" i="0" u="none" strike="noStrike" dirty="0">
                <a:solidFill>
                  <a:srgbClr val="000000"/>
                </a:solidFill>
                <a:effectLst/>
                <a:latin typeface="Calibri" panose="020F0502020204030204" pitchFamily="34" charset="0"/>
              </a:rPr>
              <a:t>Extremely professional always </a:t>
            </a:r>
            <a:endParaRPr lang="en-GB" sz="1200" dirty="0"/>
          </a:p>
        </p:txBody>
      </p:sp>
      <p:sp>
        <p:nvSpPr>
          <p:cNvPr id="22" name="TextBox 21">
            <a:extLst>
              <a:ext uri="{FF2B5EF4-FFF2-40B4-BE49-F238E27FC236}">
                <a16:creationId xmlns:a16="http://schemas.microsoft.com/office/drawing/2014/main" id="{505C45B3-090B-B6A5-2D90-32AD510138E9}"/>
              </a:ext>
            </a:extLst>
          </p:cNvPr>
          <p:cNvSpPr txBox="1"/>
          <p:nvPr/>
        </p:nvSpPr>
        <p:spPr>
          <a:xfrm rot="21050147">
            <a:off x="348836" y="3733052"/>
            <a:ext cx="2352276" cy="646331"/>
          </a:xfrm>
          <a:prstGeom prst="rect">
            <a:avLst/>
          </a:prstGeom>
          <a:noFill/>
        </p:spPr>
        <p:txBody>
          <a:bodyPr wrap="square">
            <a:spAutoFit/>
          </a:bodyPr>
          <a:lstStyle/>
          <a:p>
            <a:r>
              <a:rPr lang="en-GB" sz="1200" b="1" i="0" u="none" strike="noStrike" dirty="0">
                <a:solidFill>
                  <a:srgbClr val="000000"/>
                </a:solidFill>
                <a:effectLst/>
                <a:latin typeface="Calibri" panose="020F0502020204030204" pitchFamily="34" charset="0"/>
              </a:rPr>
              <a:t>I, as always, have an excellent service from all, staff, nurses and doctors </a:t>
            </a:r>
            <a:endParaRPr lang="en-GB" sz="1200" b="1" dirty="0"/>
          </a:p>
        </p:txBody>
      </p:sp>
      <p:sp>
        <p:nvSpPr>
          <p:cNvPr id="17" name="Cloud 16">
            <a:extLst>
              <a:ext uri="{FF2B5EF4-FFF2-40B4-BE49-F238E27FC236}">
                <a16:creationId xmlns:a16="http://schemas.microsoft.com/office/drawing/2014/main" id="{EF7D1D98-45B3-4727-8ED3-429546F431B6}"/>
              </a:ext>
            </a:extLst>
          </p:cNvPr>
          <p:cNvSpPr/>
          <p:nvPr/>
        </p:nvSpPr>
        <p:spPr>
          <a:xfrm rot="21013653">
            <a:off x="276520" y="4408079"/>
            <a:ext cx="2836985" cy="540925"/>
          </a:xfrm>
          <a:prstGeom prst="cloud">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GB"/>
          </a:p>
        </p:txBody>
      </p:sp>
      <p:sp>
        <p:nvSpPr>
          <p:cNvPr id="28" name="TextBox 27">
            <a:extLst>
              <a:ext uri="{FF2B5EF4-FFF2-40B4-BE49-F238E27FC236}">
                <a16:creationId xmlns:a16="http://schemas.microsoft.com/office/drawing/2014/main" id="{4403A6AA-E496-88C1-318D-7A4E1E24A196}"/>
              </a:ext>
            </a:extLst>
          </p:cNvPr>
          <p:cNvSpPr txBox="1"/>
          <p:nvPr/>
        </p:nvSpPr>
        <p:spPr>
          <a:xfrm rot="944192">
            <a:off x="9093936" y="2189312"/>
            <a:ext cx="2636114" cy="830997"/>
          </a:xfrm>
          <a:prstGeom prst="rect">
            <a:avLst/>
          </a:prstGeom>
          <a:noFill/>
        </p:spPr>
        <p:txBody>
          <a:bodyPr wrap="square">
            <a:spAutoFit/>
          </a:bodyPr>
          <a:lstStyle/>
          <a:p>
            <a:r>
              <a:rPr lang="en-GB" sz="1200" b="0" i="0" u="none" strike="noStrike" dirty="0">
                <a:solidFill>
                  <a:srgbClr val="000000"/>
                </a:solidFill>
                <a:effectLst/>
                <a:latin typeface="Calibri" panose="020F0502020204030204" pitchFamily="34" charset="0"/>
              </a:rPr>
              <a:t>Excellent service from everyone from the receptionist to the doctors. Friendly and caring. Best surgery in the area. X</a:t>
            </a:r>
            <a:r>
              <a:rPr lang="en-GB" sz="1200" dirty="0"/>
              <a:t> </a:t>
            </a:r>
          </a:p>
        </p:txBody>
      </p:sp>
      <p:sp>
        <p:nvSpPr>
          <p:cNvPr id="29" name="Rectangle: Rounded Corners 28">
            <a:extLst>
              <a:ext uri="{FF2B5EF4-FFF2-40B4-BE49-F238E27FC236}">
                <a16:creationId xmlns:a16="http://schemas.microsoft.com/office/drawing/2014/main" id="{7A1ADF54-6835-24EF-0724-8AC8B7A8AA06}"/>
              </a:ext>
            </a:extLst>
          </p:cNvPr>
          <p:cNvSpPr/>
          <p:nvPr/>
        </p:nvSpPr>
        <p:spPr>
          <a:xfrm rot="894992">
            <a:off x="8936743" y="2105091"/>
            <a:ext cx="3096746" cy="1240823"/>
          </a:xfrm>
          <a:prstGeom prst="round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30" name="Rectangle: Rounded Corners 29">
            <a:extLst>
              <a:ext uri="{FF2B5EF4-FFF2-40B4-BE49-F238E27FC236}">
                <a16:creationId xmlns:a16="http://schemas.microsoft.com/office/drawing/2014/main" id="{E0A1CB1B-B7EB-1A68-BE28-960385D5C22F}"/>
              </a:ext>
            </a:extLst>
          </p:cNvPr>
          <p:cNvSpPr/>
          <p:nvPr/>
        </p:nvSpPr>
        <p:spPr>
          <a:xfrm rot="432944">
            <a:off x="9435474" y="3393185"/>
            <a:ext cx="2414432" cy="806666"/>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GB" sz="1200" b="0" i="0" u="none" strike="noStrike" dirty="0">
                <a:solidFill>
                  <a:srgbClr val="000000"/>
                </a:solidFill>
                <a:effectLst/>
                <a:latin typeface="Calibri" panose="020F0502020204030204" pitchFamily="34" charset="0"/>
              </a:rPr>
              <a:t>Great </a:t>
            </a:r>
            <a:r>
              <a:rPr lang="en-GB" sz="1200" b="0" i="0" u="none" strike="noStrike" dirty="0" err="1">
                <a:solidFill>
                  <a:srgbClr val="000000"/>
                </a:solidFill>
                <a:effectLst/>
                <a:latin typeface="Calibri" panose="020F0502020204030204" pitchFamily="34" charset="0"/>
              </a:rPr>
              <a:t>service,very</a:t>
            </a:r>
            <a:r>
              <a:rPr lang="en-GB" sz="1200" b="0" i="0" u="none" strike="noStrike" dirty="0">
                <a:solidFill>
                  <a:srgbClr val="000000"/>
                </a:solidFill>
                <a:effectLst/>
                <a:latin typeface="Calibri" panose="020F0502020204030204" pitchFamily="34" charset="0"/>
              </a:rPr>
              <a:t> helpful and professional. </a:t>
            </a:r>
            <a:endParaRPr lang="en-GB" sz="1200" dirty="0"/>
          </a:p>
        </p:txBody>
      </p:sp>
      <p:sp>
        <p:nvSpPr>
          <p:cNvPr id="31" name="Cloud 30">
            <a:extLst>
              <a:ext uri="{FF2B5EF4-FFF2-40B4-BE49-F238E27FC236}">
                <a16:creationId xmlns:a16="http://schemas.microsoft.com/office/drawing/2014/main" id="{8B4FC3D1-FC4C-4D9C-9B7D-277809654C95}"/>
              </a:ext>
            </a:extLst>
          </p:cNvPr>
          <p:cNvSpPr/>
          <p:nvPr/>
        </p:nvSpPr>
        <p:spPr>
          <a:xfrm rot="436393">
            <a:off x="9341799" y="4292113"/>
            <a:ext cx="2836985" cy="540925"/>
          </a:xfrm>
          <a:prstGeom prst="cloud">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GB"/>
          </a:p>
        </p:txBody>
      </p:sp>
      <p:sp>
        <p:nvSpPr>
          <p:cNvPr id="33" name="TextBox 32">
            <a:extLst>
              <a:ext uri="{FF2B5EF4-FFF2-40B4-BE49-F238E27FC236}">
                <a16:creationId xmlns:a16="http://schemas.microsoft.com/office/drawing/2014/main" id="{D39D4274-D8A0-779A-BA16-02D4A143D3F2}"/>
              </a:ext>
            </a:extLst>
          </p:cNvPr>
          <p:cNvSpPr txBox="1"/>
          <p:nvPr/>
        </p:nvSpPr>
        <p:spPr>
          <a:xfrm rot="351509">
            <a:off x="9870625" y="4456495"/>
            <a:ext cx="2687593" cy="276999"/>
          </a:xfrm>
          <a:prstGeom prst="rect">
            <a:avLst/>
          </a:prstGeom>
          <a:noFill/>
        </p:spPr>
        <p:txBody>
          <a:bodyPr wrap="square">
            <a:spAutoFit/>
          </a:bodyPr>
          <a:lstStyle/>
          <a:p>
            <a:r>
              <a:rPr lang="en-GB" sz="1200" b="0" i="0" u="none" strike="noStrike" dirty="0">
                <a:solidFill>
                  <a:srgbClr val="000000"/>
                </a:solidFill>
                <a:effectLst/>
                <a:latin typeface="Calibri" panose="020F0502020204030204" pitchFamily="34" charset="0"/>
              </a:rPr>
              <a:t>Always friendly and polite </a:t>
            </a:r>
            <a:endParaRPr lang="en-GB" sz="1200" dirty="0"/>
          </a:p>
        </p:txBody>
      </p:sp>
      <p:sp>
        <p:nvSpPr>
          <p:cNvPr id="35" name="TextBox 34">
            <a:extLst>
              <a:ext uri="{FF2B5EF4-FFF2-40B4-BE49-F238E27FC236}">
                <a16:creationId xmlns:a16="http://schemas.microsoft.com/office/drawing/2014/main" id="{02091646-6AD8-E95D-D6ED-ED29F3CC5B4C}"/>
              </a:ext>
            </a:extLst>
          </p:cNvPr>
          <p:cNvSpPr txBox="1"/>
          <p:nvPr/>
        </p:nvSpPr>
        <p:spPr>
          <a:xfrm rot="798618">
            <a:off x="9439206" y="5675815"/>
            <a:ext cx="2201391" cy="646331"/>
          </a:xfrm>
          <a:prstGeom prst="rect">
            <a:avLst/>
          </a:prstGeom>
          <a:noFill/>
        </p:spPr>
        <p:txBody>
          <a:bodyPr wrap="square">
            <a:spAutoFit/>
          </a:bodyPr>
          <a:lstStyle/>
          <a:p>
            <a:r>
              <a:rPr lang="en-GB" sz="1200" b="0" i="0" u="none" strike="noStrike" dirty="0">
                <a:solidFill>
                  <a:srgbClr val="000000"/>
                </a:solidFill>
                <a:effectLst/>
                <a:latin typeface="Calibri" panose="020F0502020204030204" pitchFamily="34" charset="0"/>
              </a:rPr>
              <a:t>Everyone in the surgery greets you with a smile and treats you with respect, </a:t>
            </a:r>
            <a:endParaRPr lang="en-GB" sz="1200" dirty="0"/>
          </a:p>
        </p:txBody>
      </p:sp>
      <p:sp>
        <p:nvSpPr>
          <p:cNvPr id="37" name="Rectangle: Beveled 36">
            <a:extLst>
              <a:ext uri="{FF2B5EF4-FFF2-40B4-BE49-F238E27FC236}">
                <a16:creationId xmlns:a16="http://schemas.microsoft.com/office/drawing/2014/main" id="{9B1308F5-26D5-9EB4-D617-ED5547CC0197}"/>
              </a:ext>
            </a:extLst>
          </p:cNvPr>
          <p:cNvSpPr/>
          <p:nvPr/>
        </p:nvSpPr>
        <p:spPr>
          <a:xfrm rot="645864">
            <a:off x="9617291" y="4944880"/>
            <a:ext cx="2035535" cy="540925"/>
          </a:xfrm>
          <a:prstGeom prst="beve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200" b="0" i="0" u="none" strike="noStrike" dirty="0">
                <a:solidFill>
                  <a:srgbClr val="000000"/>
                </a:solidFill>
                <a:effectLst/>
                <a:latin typeface="Calibri" panose="020F0502020204030204" pitchFamily="34" charset="0"/>
              </a:rPr>
              <a:t>Always attentive and caring thank you </a:t>
            </a:r>
            <a:endParaRPr lang="en-GB" sz="1200" dirty="0"/>
          </a:p>
        </p:txBody>
      </p:sp>
    </p:spTree>
    <p:extLst>
      <p:ext uri="{BB962C8B-B14F-4D97-AF65-F5344CB8AC3E}">
        <p14:creationId xmlns:p14="http://schemas.microsoft.com/office/powerpoint/2010/main" val="1704306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77</TotalTime>
  <Words>178</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Friends and Family Test 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Deville Alison</dc:creator>
  <cp:lastModifiedBy>Deville Alison</cp:lastModifiedBy>
  <cp:revision>2</cp:revision>
  <dcterms:created xsi:type="dcterms:W3CDTF">2025-03-05T10:35:07Z</dcterms:created>
  <dcterms:modified xsi:type="dcterms:W3CDTF">2025-03-05T11:52:22Z</dcterms:modified>
</cp:coreProperties>
</file>